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306" r:id="rId2"/>
    <p:sldId id="326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45" r:id="rId22"/>
    <p:sldId id="346" r:id="rId23"/>
    <p:sldId id="347" r:id="rId24"/>
    <p:sldId id="348" r:id="rId25"/>
    <p:sldId id="349" r:id="rId26"/>
    <p:sldId id="350" r:id="rId27"/>
    <p:sldId id="351" r:id="rId28"/>
    <p:sldId id="352" r:id="rId29"/>
    <p:sldId id="353" r:id="rId30"/>
    <p:sldId id="354" r:id="rId31"/>
    <p:sldId id="355" r:id="rId32"/>
    <p:sldId id="356" r:id="rId33"/>
    <p:sldId id="357" r:id="rId34"/>
    <p:sldId id="358" r:id="rId35"/>
    <p:sldId id="263" r:id="rId36"/>
    <p:sldId id="301" r:id="rId3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52" d="100"/>
          <a:sy n="52" d="100"/>
        </p:scale>
        <p:origin x="682" y="2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customXml" Target="../customXml/item3.xml"/><Relationship Id="rId20" Type="http://schemas.openxmlformats.org/officeDocument/2006/relationships/slide" Target="slides/slide19.xml"/><Relationship Id="rId4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A84A06B2-A0EF-4B00-94A5-1AC832C9A7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E730303-32AC-4DAF-9E47-4E602A0FB1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38F65-5D47-4DCD-8EB6-F7F4FC5002B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61F4226-F841-4AF0-A256-2DCA04A4576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1CFD49C-9779-40C1-978C-C76120511FB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0FDD2-E28F-4590-B564-A0AEBF286DE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7770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BB29B-055E-4A2A-B191-347ACEF5B4C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465F7-064D-482E-9137-189D34FEE8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7487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/>
              <a:t>Solo se modifica el texto y no las imágenes</a:t>
            </a:r>
          </a:p>
        </p:txBody>
      </p:sp>
    </p:spTree>
    <p:extLst>
      <p:ext uri="{BB962C8B-B14F-4D97-AF65-F5344CB8AC3E}">
        <p14:creationId xmlns:p14="http://schemas.microsoft.com/office/powerpoint/2010/main" val="3504482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/>
              <a:t>No hacer modificaciones o inclusiones.</a:t>
            </a:r>
          </a:p>
        </p:txBody>
      </p:sp>
    </p:spTree>
    <p:extLst>
      <p:ext uri="{BB962C8B-B14F-4D97-AF65-F5344CB8AC3E}">
        <p14:creationId xmlns:p14="http://schemas.microsoft.com/office/powerpoint/2010/main" val="2417943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401B05-4E37-4AA5-B241-B79D014C7B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6CFCC59-C3A8-4B6F-A7CB-40AAFBD6C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564BFC8-E0F9-457C-8744-8A2D224E5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ED7F15-F98A-471A-A73D-00A6031E2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0D35235-AC80-4588-A700-1169BAD8F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0102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365083-50C9-42E5-AC18-AC441CBB9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7E6C2F5-8749-4724-AEEB-1CEAA01AA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C18C7C8-84FA-47EC-8676-AA7F2AF41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4C545F3-D3A1-4E7E-960E-8399A933D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7287C93-220A-4A82-850B-F32ACFC5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9368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4EF22C0-1C83-40DC-B7D9-11A8858255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2A676E7-FD06-4A2A-A097-576C0E805C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51621EC-791F-4B6E-AFF0-A9294BB53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079A8CB-C67B-4E05-90AD-4BF31EBCA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A3D56D2-4D1A-45E5-8DED-67275297B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2719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CD46FF-5F00-48D1-89E2-543BDE99E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1924B93-AA89-4DE7-9EB2-116B4124EC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E7C80D3-D7B7-45F5-801A-E176455C9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D983D02-E8C9-4EDC-8FC2-FE2896A67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054E8E7-37F3-498D-A2C4-26844219A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6596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B0E6A2-B0CF-4E8A-A574-F03C37A6A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4EDC1C7-08F8-4713-A797-F72856417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EE9CA5-DEE0-4623-90AF-043B1C53A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4CFCA74-2784-4D25-8F75-36423831D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48DCA28-2622-44AC-AB12-16094F4E4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8864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4676A8-16B1-4964-8392-319DE01EF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C32ED4B-1EFE-4A8D-8592-3BD6C7936A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35BBFD2-C071-455C-A7A5-CFAB7E7968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F6D9360-1A01-49EF-AE8A-86A5FC1EE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CE5B75D-4460-479E-81E6-1681D61DD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F412C1-547E-4B40-8818-02F3D38E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176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604291-E416-4406-AA57-61CB336B5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A922D64-0F62-42F3-B126-EFDB9AE55C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4935304-CB6D-47B9-8FDA-64D8746339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06AA049-8034-4A4D-9081-F4F1B61C9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168A8F9-97AD-40D7-AB2C-B804BD0AE2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E59D2F3C-2CFB-4DCD-B244-7FDAC250B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79A6D71-98E6-42DB-9827-CBEFDC545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9870DEE-F3D1-40BF-9DDB-D35802907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4685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63C57E-D388-4521-9DD0-121601548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BD73D09-AF81-446A-8CAE-C2456EBFC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FA32ACB-88FC-4631-B569-8662739B8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5945745-679D-4B27-BF97-7C39A3C66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8751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502452C9-6693-4C67-BC51-0308E4582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BD591787-A039-4C4C-935E-4B4A965EB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B57F04F-235F-49FC-89C3-095701BAD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491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54BE7-0BB9-4B58-A183-A4AEEAD93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D32B226-EC6A-4B63-ABE9-3665B267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64F02A7-59FA-4288-8163-6B7A14730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B8C3F5B-4EE8-46D0-AF47-1351823F5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AB1CFC2-E0DA-4861-907C-787D3317B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01AFB27-E751-4659-BDEA-0511F8CEE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295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3A04C1-D0A1-4399-8AA0-642171C8C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E61A10C-5657-4354-889F-F672D944AF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E1F11C6-858F-494F-83F8-AA04B14224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1A68143-A864-4BC0-8490-45CD78F2C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1716348-947D-4EEA-BAF5-C5935266B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FCC6BE2-5F53-4355-9DB3-3D3B3D840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035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75837F5-B85E-49C6-9FD3-C34B00E84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198E4E8-C360-40E8-B4A2-84FC84CB57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581C849-CB06-4162-8596-9769433CDA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F4F91DB-E7F6-4B4D-812A-1EBAC48D5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9A82818-B4D2-4659-A2E1-7FC6DE312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4179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EAACD61B-06E3-4351-B3FB-BF52C0D00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9905" y="0"/>
            <a:ext cx="2033309" cy="18029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F35A09-F862-0E46-93FA-9D638BBEEA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0752" y="169912"/>
            <a:ext cx="2738642" cy="12855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69F55A-B5EF-AD43-88E5-A3F9BA352C71}"/>
              </a:ext>
            </a:extLst>
          </p:cNvPr>
          <p:cNvSpPr txBox="1"/>
          <p:nvPr/>
        </p:nvSpPr>
        <p:spPr>
          <a:xfrm>
            <a:off x="2002537" y="1446775"/>
            <a:ext cx="761091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2000" b="1" dirty="0">
                <a:latin typeface="Arial" panose="020B0604020202020204" pitchFamily="34" charset="0"/>
                <a:cs typeface="Arial" panose="020B0604020202020204" pitchFamily="34" charset="0"/>
              </a:rPr>
              <a:t>1er Taller: “Asistencia técnica en la elaboración de un procedimiento técnico para inyección de sistemas de Generación Distribuida (GD) (a través de Energías Alternativas Renovables) a la red eléctrica en baja y media tensión en Bolivia”</a:t>
            </a:r>
          </a:p>
          <a:p>
            <a:pPr algn="ctr"/>
            <a:endParaRPr lang="es-B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BO" sz="2000" b="1" dirty="0">
                <a:latin typeface="Arial" panose="020B0604020202020204" pitchFamily="34" charset="0"/>
                <a:cs typeface="Arial" panose="020B0604020202020204" pitchFamily="34" charset="0"/>
              </a:rPr>
              <a:t>Regulación 482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C94BE2D-B100-47C9-9BCF-FE0760D0D2FD}"/>
              </a:ext>
            </a:extLst>
          </p:cNvPr>
          <p:cNvSpPr txBox="1"/>
          <p:nvPr/>
        </p:nvSpPr>
        <p:spPr>
          <a:xfrm>
            <a:off x="5209415" y="3782214"/>
            <a:ext cx="4749632" cy="1524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Expositores	:  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Cláudio</a:t>
            </a: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Mesquita</a:t>
            </a:r>
            <a:endParaRPr lang="es-B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		    Armando Silva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Filho</a:t>
            </a:r>
            <a:endParaRPr lang="es-B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Empresa		:  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Econel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Engenharia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Fecha		:   19 de febrero </a:t>
            </a:r>
          </a:p>
        </p:txBody>
      </p:sp>
      <p:sp>
        <p:nvSpPr>
          <p:cNvPr id="12" name="CuadroTexto 1">
            <a:extLst>
              <a:ext uri="{FF2B5EF4-FFF2-40B4-BE49-F238E27FC236}">
                <a16:creationId xmlns:a16="http://schemas.microsoft.com/office/drawing/2014/main" id="{153CBE1E-F850-BE40-9CC5-BD92C57044F4}"/>
              </a:ext>
            </a:extLst>
          </p:cNvPr>
          <p:cNvSpPr txBox="1"/>
          <p:nvPr/>
        </p:nvSpPr>
        <p:spPr>
          <a:xfrm>
            <a:off x="2770335" y="6065860"/>
            <a:ext cx="6450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1600" b="1" dirty="0">
                <a:latin typeface="Arial" panose="020B0604020202020204" pitchFamily="34" charset="0"/>
                <a:cs typeface="Arial" panose="020B0604020202020204" pitchFamily="34" charset="0"/>
              </a:rPr>
              <a:t>La Paz, Bolivia</a:t>
            </a:r>
          </a:p>
          <a:p>
            <a:pPr algn="ctr"/>
            <a:r>
              <a:rPr lang="es-BO" sz="1600" b="1" dirty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pic>
        <p:nvPicPr>
          <p:cNvPr id="20" name="Imagem 5">
            <a:extLst>
              <a:ext uri="{FF2B5EF4-FFF2-40B4-BE49-F238E27FC236}">
                <a16:creationId xmlns:a16="http://schemas.microsoft.com/office/drawing/2014/main" id="{4AE1410B-75C9-40B5-9BD5-507425AB30E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680752" y="4038714"/>
            <a:ext cx="2735952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89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683A490D-BB18-49DB-BD5E-F0AD7D306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 - 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</a:rPr>
              <a:t>ACCESO A LOS SISTEMAS DE DISTRIBUCIÓN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269416" cy="4611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4 -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 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necesario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firmar contratos de uso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como centro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participantes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eléctrica, bajo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términos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Capítulo III,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emisión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por parte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Relación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Operativa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conclusión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Operativo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bajo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términos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3.7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Módulo 3 de PRODIST.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1º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La potencia instalada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se limita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potencia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disponible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se conectará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planta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conformidad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artículo LX, art. 2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Resolución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Normativa N ° 414, de 9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septiembre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2010.</a:t>
            </a: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66373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8630DEB4-92A9-4F1D-B87F-DBC94C0C2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 - 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</a:rPr>
              <a:t>ACCESO A LOS SISTEMAS DE DISTRIBUCIÓN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297550" cy="419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2º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Si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desea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instalar una planta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una potencia superior al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límite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establecido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§1,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solicitar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aumento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potencia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disponible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conformidad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art. 27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Resolución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Normativa N ° 414, de 9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septiembre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2010, se prescinde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aumento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carga instalada.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3º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división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una planta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más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pequeñas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está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prohibida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ajustarse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límites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potencia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identificar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casos, solicitar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reajuste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y, si no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cumple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negar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cumplimiento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795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74CCC55-A3A7-4930-9F65-79B8AB116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 - 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</a:rPr>
              <a:t>ACCESO A LOS SISTEMAS DE DISTRIBUCIÓN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419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4º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Para determinar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límite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potencia instalada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planta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ubicada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una empresa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múltiples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consumo,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considerar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potencia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provista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para servir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empresa.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5º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suministro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inicial de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incluye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respetar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plazos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establecidos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3.7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Módulo 3 de PRODIST para emitir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información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opinión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así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plazos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ejecución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trabajos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previstos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Resolución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Normativa No. 414, de 9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septiembre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2010.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456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A77C30FF-4166-427B-B1CC-1FA830147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 - 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</a:rPr>
              <a:t>ACCESO A LOS SISTEMAS DE DISTRIBUCIÓN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1" y="1826004"/>
            <a:ext cx="10438227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6º -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casos de empresas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múltiples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compartida,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acompañada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una copia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instrumento legal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demuestre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compromiso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solidaridad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entre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miembros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5 -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Al conectar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nueva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§ 2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art. 4,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aplican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reglas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participación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financiera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consumidor definidas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reglamento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específico.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104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6AFB992-2E8D-4AAA-B2AB-20D077F2C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 - 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</a:rPr>
              <a:t>ACCESO A LOS SISTEMAS DE DISTRIBUCIÓN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1º -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Los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costos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cualquier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mejora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refuerzo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únicamente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ser parte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cálculo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participación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financiera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consumidor,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siendo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totalmente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asumido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excepto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compartida.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2º -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Los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costos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cualquier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mejora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refuerzo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únicamente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ser parte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cálculo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participación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financiera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consumidor.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804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F50F0B6-8511-4F7D-9180-22556F00E3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III - SISTEMA DE COMPENSACIÓN ELÉCTRICA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5027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6 -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Los consumidores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responsables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pueden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adherirse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al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 -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II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miembro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una empresa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múltiples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III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caracterizado como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compartida;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IV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caracterizado como autoconsumo remoto.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84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F2C5C954-E50C-4060-96D8-FCA3FFB2C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III - SISTEMA DE COMPENSACIÓN ELÉCTRICA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1º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Para fines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activa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inyectada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asignará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préstamo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gratuito al distribuidor,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tendrá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ahora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crédito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cantidad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activa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se consumirá durante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período de 60 (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sesenta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 meses.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2º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adhesión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al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 no se aplica a consumidores libres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especiales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2588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2B4DAC3B-9CA9-4EEF-A68A-0A09C8703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III - SISTEMA DE COMPENSACIÓN ELÉCTRICA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6A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puede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incluir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consumidores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se detecte,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documento que acredite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posesión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propiedad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propiedad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donde está instalada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consumidor ha alquilado o terrenos arrendados, lotes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propiedades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condiciones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monto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alquiler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arrendamiento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reales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7 -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que es parte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eléctrica,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observar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siguientes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procedimientos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9677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B37CEABB-F6AD-4E6B-88C4-330570591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III - SISTEMA DE COMPENSACIÓN ELÉCTRICA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al menos,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cantidad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refiere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costo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disponibilidad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grupo B,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demanda contratada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grupo 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según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II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de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excepto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mencionadas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II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art. 6,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considerar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consumida, menos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inyectada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crédito eventual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acumulada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ciclos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anteriores,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costo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tarifa,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cuando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corresponda,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aplicarse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todos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componentes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tarifa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 $ / MWh. ;</a:t>
            </a: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47491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39C95572-41F9-42EF-A135-0962228AC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III - SISTEMA DE COMPENSACIÓN ELÉCTRICA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419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III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de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que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refiere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II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art. 6,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considerar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deduciendo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porcentaje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exceso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asignado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esta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eventual crédito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acumulada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ciclos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anteriores,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correo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tarifa,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cuando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corresponda,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aplicar todos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componentes tarifa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 $ / MWh;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IV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excedente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diferencia positiva entre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inyectada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excepto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múltiples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consumo, donde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excedente es igual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inyectada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856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-55755" y="1520033"/>
            <a:ext cx="12192000" cy="467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</a:rPr>
              <a:t>Agencia Nacional de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</a:rPr>
              <a:t>Energía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</a:rPr>
              <a:t> Eléctrica - ANEEL</a:t>
            </a:r>
            <a:endParaRPr lang="pt-BR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596EF0C0-D67E-4378-91E6-A7686004841B}"/>
              </a:ext>
            </a:extLst>
          </p:cNvPr>
          <p:cNvSpPr/>
          <p:nvPr/>
        </p:nvSpPr>
        <p:spPr>
          <a:xfrm>
            <a:off x="0" y="3315437"/>
            <a:ext cx="12192000" cy="467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RESOLUCIÓN NORMATIVA N ° 482, DE 17 DE ABRIL DE 2012</a:t>
            </a:r>
            <a:endParaRPr lang="pt-BR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669366" y="3935028"/>
            <a:ext cx="8867336" cy="1294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Establece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condiciones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generales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sistemas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, al sistema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eléctrica, y toma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otras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disposiciones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pt-BR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B74504E-00FD-4392-927D-4C6C11840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9905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4644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B8F067B4-1064-4CEF-B43B-5FBC6D4BB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III - SISTEMA DE COMPENSACIÓN ELÉCTRICA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V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cuando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crédito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acumulado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ciclos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anteriores se utiliza para compensar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consumo, no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cobrar al saldo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actual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cantidad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equivalente al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costo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disponibilidad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aplicada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consumidores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grupo B;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VI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excedente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no se ha compensado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propia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puede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utilizarse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compensar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otras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consumo, observando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clasificación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como una empresa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múltiples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compartida o autoconsumo remoto;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2056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A926E08D-61B8-4E6B-808F-E0868AA27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III - SISTEMA DE COMPENSACIÓN ELÉCTRICA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3365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VII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de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lugar que no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considerar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consumida, menos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porcentaje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excedente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asignada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cualquier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crédito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acumulado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ciclos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anteriores, por tarifa por bloque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horario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cuando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 corresponde, sobre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aplicarse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todos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componentes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tarifa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 $ / MWh;</a:t>
            </a: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2866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56B1043D-2993-45A7-BACA-5991192AE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III - SISTEMA DE COMPENSACIÓN ELÉCTRICA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4473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VIII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titular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donde está instalada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definir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porcentaje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exceso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se destinará a cada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consumidor que participa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eléctrica,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puede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solicitar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cambio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siempre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realice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por escrito, al menos 60 (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sesenta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días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antes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aplicación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de una empresa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múltiples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compartida,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acompañada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una copia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instrumento legal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demuestre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compromiso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solidaridad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entre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miembros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6659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2EC2EE13-09E3-4A11-9FED-DFC02A2C1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III - SISTEMA DE COMPENSACIÓN ELÉCTRICA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3365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IX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para cada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que participa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después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haya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finalizado dentro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mismo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ciclo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créditos restantes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permanecer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fueron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asignados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X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cuando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donde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produjo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excedente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modo convencional,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créditos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considerarse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período de menor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actividad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de que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utilicen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otra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 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0481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1C203596-704E-47FF-90C0-394362B398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III - SISTEMA DE COMPENSACIÓN ELÉCTRICA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419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XI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que participa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ocurrir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primero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tarifaria donde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produjo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y, posteriormente,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otras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estaciones tarifarias,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observarse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relación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entre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valores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tarifas energéticas. TE (R $ / MWh), publicado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Resoluciones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Homologativas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aprueban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procesos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tarifarios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si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hay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XII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créditos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activa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vencen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60 (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sesenta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 meses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después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fecha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revertirán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favor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moderación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tarifas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tenga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derecho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ninguna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forma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después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este período; 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2306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4C4EBBD-E8FD-43A1-8688-9F4FE79786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III - SISTEMA DE COMPENSACIÓN ELÉCTRICA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4611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XIII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créditos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activa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existentes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momento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terminación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relación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contractual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ser contabilizados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nombre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titular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respectiva durante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período máximo de 60 (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sesenta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 meses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después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fecha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a menos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haya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otra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consumidor bajo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misma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propiedad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misma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área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concesión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cuyo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se permite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transferencia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créditos restantes;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XIV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además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información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definida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Resolución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Normativa No. 414 de 2010,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consumidores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tienen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contener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para cada ciclo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0542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EF969159-8DC0-47E9-BA29-50ED842F3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III - SISTEMA DE COMPENSACIÓN ELÉCTRICA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5027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información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sobre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participación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saldo anterior de créditos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kWh;</a:t>
            </a: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activa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consumida, por bloque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horario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d)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activa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inyectada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tarifaria;</a:t>
            </a: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e)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historial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activa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consumida 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inyectada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últimos 12 ciclos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f)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créditos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totales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utilizados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ciclo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desglosados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consumo;</a:t>
            </a: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g)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total de créditos vencidos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ciclo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h)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saldo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acreedor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actualizado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próxima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cuota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saldo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actualizado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créditos a vencer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ciclo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ocurrirá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0114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839A6322-CE45-42CD-809C-A585AE40A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III - SISTEMA DE COMPENSACIÓN ELÉCTRICA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419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XV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información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figura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artículo XIV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puede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proporcionar al consumidor,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discreción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distribuidor, mediante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declaración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específica adjunta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correo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electrónico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disponible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Internet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espacio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restringido,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cuyo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contener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al menos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información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enumerada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elementos "a", "c", "d" y "h"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dicho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elemento;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XVI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 registradas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no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tienen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instalada,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además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información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sobre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participación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contener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créditos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totales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utilizados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correspondiente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puesto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arancelario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si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hay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832039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E8B5D883-C50A-434F-B82B-AB988CCB1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III - SISTEMA DE COMPENSACIÓN ELÉCTRICA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5027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XVII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 servidas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voltaje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primario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equipos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instalados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secundario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transformadores,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pérdida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transformación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inyectada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por esta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deducirse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conformidad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art. 94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Resolución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Normativa N ° 414, de 9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septiembre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2010;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XVIII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créditos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determinan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términos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activa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cuyo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monto no está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sujeto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cambios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tarifas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XIX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clasificadas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subclase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residencial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bajos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ingresos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primero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aplicar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reglas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previstas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este artículo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luego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descuentos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otorgados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según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establecido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Resolución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Normativa No. 414 de 2010.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2630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C3119A29-BF3E-4E16-AD9C-337D24D3E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III - SISTEMA DE COMPENSACIÓN ELÉCTRICA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2534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1º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efectos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tarifarios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resultantes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contemplarán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Procedimientos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Regulación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Tarifas - PRORET.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2 -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recaudación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banderas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tarifas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realizarse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sobre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activa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conformidad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este artículo.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352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 - DISPOSICIONES PRELIMINARES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4611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1 -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Establecer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condiciones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 y al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2 -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propósitos de esta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Resolución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adoptan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siguientes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definiciones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: planta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una potencia instalada menor o igual a 75 kW y que utiliza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calificada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regulaciones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ANEEL,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fuentes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renovables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eléctrica, conectadas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través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unidades de consumo 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FAD5FA7-DAEA-45B3-8B59-54CC283C9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147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IV - 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</a:rPr>
              <a:t>MEDICIÓN DE ENERGÍA ELÉCTRICA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4611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8 -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distribuidor es técnica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financieramente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responsable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especificaciones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técnicas de PRODIST.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1º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costos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adaptar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mini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compartida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responsabilidad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interesado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2º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costos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ajuste a que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refiere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§1º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corresponden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diferencia entre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costos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componentes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requeridos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componentes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convencional utilizado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mismo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nivel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tensión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D039A48-D433-43CA-A90E-B26736A74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5005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IV - 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</a:rPr>
              <a:t>MEDICIÓN DE ENERGÍA ELÉCTRICA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2949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9 -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Después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ajuste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será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responsable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operación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mantenimiento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incluidos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costos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eventual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reemplazo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ajuste.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10 -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adaptar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 iniciar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 dentro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plazo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aprobación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procedimientos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plazos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establecidos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3.7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Módulo 3 de PRODIST.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B60D780-789D-4C2C-8838-4F5A30D596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2683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ACAA0494-90F5-46C5-83C8-AA657227DE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611768"/>
            <a:ext cx="12192000" cy="45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V - 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RESPONSABILIDADES POR DAÑOS AL SISTEMA ELÉCTRICO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659079" y="2004675"/>
            <a:ext cx="11080975" cy="4611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11 -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disposiciones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caput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II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art. 164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Resolución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Normativa N ° 414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9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septiembre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2010,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daños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 que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demuestre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causados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fomentan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Art.12 -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disposiciones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art. 170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Resolución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Normativa nº 414, de 2010,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de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observar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normas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estándares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local.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Párrafo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único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Si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comprueba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hubo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irregularidad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consumo, bajo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caput,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créditos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activa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período respectivo no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pueden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utilizarse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24743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5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VI - 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DISPOSICIONES GENERALES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5442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13 -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distribuidor 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responsable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recopilar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información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participan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enviar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datos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registro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ANEEL,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modelo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disponible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sitio web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Agencia.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Párrafo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único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datos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registro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enviarse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hasta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10 (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diez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 de cada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conteniendo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datos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entraron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funcionamiento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anterior.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13A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poner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disposición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a partir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1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2017,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electrónico que permita al consumidor enviar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de todos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documentos enumerados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anexos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3.7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Módulo 3 de PRODIST,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monitoreo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paso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B6534E5-ADD6-4E36-891C-EC045BA943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4655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5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VI - 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DISPOSICIONES GENERALES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4611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13B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disposiciones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Resolución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Normativa N ° 414 de 2010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aplican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participan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manera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complementaria.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14 -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revisiones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4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Módulo 1 -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y 4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Módulo 3 -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al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de PRODIST,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aprueban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contemplar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inclusión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3.7 -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micro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adaptaciones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necesarias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este módulo.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15 -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ANEEL revisará esta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Resolución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hasta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31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diciembre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2019.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16 -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La presente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Resolución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entrará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vigencia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fecha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publicación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3C28E9A-A93B-48B4-87E7-B0639549B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0286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F8970B-ED63-4B65-A2B7-8014816BE5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9790" y="1979875"/>
            <a:ext cx="8091032" cy="2802469"/>
          </a:xfrm>
        </p:spPr>
        <p:txBody>
          <a:bodyPr>
            <a:normAutofit/>
          </a:bodyPr>
          <a:lstStyle/>
          <a:p>
            <a:r>
              <a:rPr lang="pt-BR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Eng. Armando Silva Filho e Cláudio Mesquita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armandosfilho@gmail.com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econel@econel.com.br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BF36DA38-A5BE-4B8F-B681-43B9B9C7B943}"/>
              </a:ext>
            </a:extLst>
          </p:cNvPr>
          <p:cNvSpPr txBox="1"/>
          <p:nvPr/>
        </p:nvSpPr>
        <p:spPr>
          <a:xfrm>
            <a:off x="4352260" y="5699051"/>
            <a:ext cx="3487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La Paz, Bolívia</a:t>
            </a:r>
          </a:p>
          <a:p>
            <a:pPr algn="ctr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C1CD10A-9855-49F7-B9BC-E4DC80E896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3373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E0CF204-932B-0B48-9A41-C736D1A7EE0A}"/>
              </a:ext>
            </a:extLst>
          </p:cNvPr>
          <p:cNvGrpSpPr/>
          <p:nvPr/>
        </p:nvGrpSpPr>
        <p:grpSpPr>
          <a:xfrm>
            <a:off x="2095945" y="1660905"/>
            <a:ext cx="8508568" cy="5016758"/>
            <a:chOff x="661999" y="2068403"/>
            <a:chExt cx="8508568" cy="501675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EA3F54B-9CB2-9E4B-A355-590F84FD98B7}"/>
                </a:ext>
              </a:extLst>
            </p:cNvPr>
            <p:cNvSpPr txBox="1"/>
            <p:nvPr/>
          </p:nvSpPr>
          <p:spPr>
            <a:xfrm>
              <a:off x="661999" y="2068403"/>
              <a:ext cx="3847248" cy="5016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Ministerio de Energías</a:t>
              </a: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Calle Potosí esquina calle Ayacucho S/N, zona Central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Teléfono: 2188800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www.minenergias.gob.bo</a:t>
              </a: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Viceministerio de Electricidad y Energías Alternativas</a:t>
              </a: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Edificio Ex BBA, Av. Camacho Nº 1413 Esq. calle Loayza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Teléfono: 2188800</a:t>
              </a:r>
            </a:p>
            <a:p>
              <a:pPr>
                <a:lnSpc>
                  <a:spcPct val="150000"/>
                </a:lnSpc>
              </a:pPr>
              <a:endParaRPr lang="es-BO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Cooperación Alemana al Desarrollo con Bolivia</a:t>
              </a: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Oficina de la Cooperación Alemana al Desarrollo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Deutsche Gesellschaft für Internationale Zusammenarbeit (GIZ) GmbH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Av. Julio C. Patiño Nº 1178, entre calles 17 y 18, Calacoto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Casilla 11400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La Paz, Bolivia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Oficina del Programa de Energías Renovables (PEERR)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Av. Sánchez Bustamante Nº 504 entre calles 11 y 12 de Calacoto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La Paz, Bolivia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 +591 (2) 2119499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F +591 (2) 2119499, int. 102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E johannes.kissel@giz.de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I  www.giz.de</a:t>
              </a:r>
            </a:p>
            <a:p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C19D5FD-7576-F247-AC0C-76A2C506B567}"/>
                </a:ext>
              </a:extLst>
            </p:cNvPr>
            <p:cNvSpPr txBox="1"/>
            <p:nvPr/>
          </p:nvSpPr>
          <p:spPr>
            <a:xfrm>
              <a:off x="4798276" y="4160928"/>
              <a:ext cx="4372291" cy="1931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Ministerio Federal de Cooperación Económica y Desarrollo (BMZ)</a:t>
              </a:r>
            </a:p>
            <a:p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BMZ Bonn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Dahlmannstraße 4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53113 Bonn, Germany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 +49 (0) 228 99 535 -0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F +49 (0) 228 99 535-3500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poststella@bmz.bund.de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www.bmz.de </a:t>
              </a:r>
            </a:p>
            <a:p>
              <a:endParaRPr lang="es-BO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BO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5A8CCE1-6F0C-C941-B5C4-2FCBF2892B89}"/>
                </a:ext>
              </a:extLst>
            </p:cNvPr>
            <p:cNvSpPr txBox="1"/>
            <p:nvPr/>
          </p:nvSpPr>
          <p:spPr>
            <a:xfrm>
              <a:off x="6720961" y="4426385"/>
              <a:ext cx="1932877" cy="1277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BMZ Berlín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Stresemannstraße 94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10963 Berlin, Germany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 +49 (0) 30 18 535 – 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F +49 (0) 30 18 535-2501 </a:t>
              </a:r>
            </a:p>
            <a:p>
              <a:endParaRPr lang="es-BO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0F7F0E20-CD73-2D4D-A2AD-B3733DE237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2993" y="322605"/>
            <a:ext cx="3302000" cy="10541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5991620-7C54-4B2F-84EA-602E52A7AA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067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 - DISPOSICIONES PRELIMINARES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II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: planta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una potencia instalada superior a 75 kW y menor o igual a 5 MW y que utiliza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calificada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regulaciones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ANEEL,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fuentes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renovable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conectadas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través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unidades de consumo;</a:t>
            </a:r>
          </a:p>
          <a:p>
            <a:pPr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eléctrica: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activa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inyectada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por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se proporciona, a través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préstamo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gratuito, al distribuidor local y posteriormente se compensa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activa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F4DFA09-BE84-41E4-9132-872867433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541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 - DISPOSICIONES PRELIMINARES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IV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mejora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instalación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reemplazo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renovación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equipos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existentes, 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adecuación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estas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para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mantener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provisión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servicios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adecuados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refuerzo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reemplazo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renovación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equipos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existentes,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adecuación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estas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para aumentar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capacidad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confiabilidad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vida útil o para conectar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3885F07-870D-46C4-98C7-79F4EF328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745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 - DISPOSICIONES PRELIMINARES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3467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 - 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empresa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múltiples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unidades de consumo: caracterizada por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uso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forma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independiente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que cada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fracción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uso individualizado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constituye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consumo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para servir áreas de uso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común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constituyen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consumo distinta, que es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responsabilidad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del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condominio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administración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 del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propietario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empresa,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minigeneración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siempre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unidades de consumo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estén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ubicadas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misma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propiedad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propiedades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contiguas, está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prohibido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uso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vías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públicas,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espacio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aéreo 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subterráneos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propiedades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propias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miembros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empresa;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7844F46-3C6C-4D5B-BEFE-2B568BCC17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78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 - DISPOSICIONES PRELIMINARES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4611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VII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compartida: caracterizada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reunión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consumidores, dentro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misma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área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concesión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permiso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a través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consorcio o cooperativa,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compuesto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por una persona física o jurídica,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tiene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ubicación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diferente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qué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excedente será compensada;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VIII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autoconsumo remoto: caracterizado por unidades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propiedad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misma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Entidad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legal,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incluida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oficina central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sucursal, o Individuo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tiene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ubicación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diferente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consumo, dentro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misma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área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concesión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permiso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se compensará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excedente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50200F1-E164-4F18-8593-EBFDF867E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248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 - DISPOSICIONES PRELIMINARES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419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1º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prohíbe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clasificación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plantas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ya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estado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sujetas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registro,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concesión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permiso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autorización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o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entrado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operación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comercial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tenido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contabilizada bajo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CCEE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directamente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comprometida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concesionario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permiso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eléctrica,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identificar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casos.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2º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prohibición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mencionada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Párrafo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1 no se aplica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empresas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hayan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presentado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según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términos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3.7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Módulo 3 de PRODIST,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una fecha anterior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publicación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este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reglamento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EE0E907-5468-43EE-AAED-FCC976E05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215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0E93DD4E-D131-4C48-9A48-196498DB59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8978" y="0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1212377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CAPITULO II - 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</a:rPr>
              <a:t>ACCESO A LOS SISTEMAS DE DISTRIBUCIÓN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406EFAE-6788-4587-BE13-48187885B06E}"/>
              </a:ext>
            </a:extLst>
          </p:cNvPr>
          <p:cNvSpPr/>
          <p:nvPr/>
        </p:nvSpPr>
        <p:spPr>
          <a:xfrm>
            <a:off x="1026942" y="1826004"/>
            <a:ext cx="10396024" cy="5027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Art. 3 -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Los distribuidores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adaptar sus sistemas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comerciales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elaborar o revisar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normas técnicas para tratar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utilizando como referencia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Procedimientos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Eléctrico Nacional - PRODIST,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normas técnicas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brasileñas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complementariamente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normas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internacionales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1º -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plazo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realice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cambios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hace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referencia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capítulo y publique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normas técnicas referidas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dirección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electrónica es de 240 (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doscientos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cuarenta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días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contados a partir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publicación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esta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Resolución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§ 2º -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Después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término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Párrafo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1,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cumplir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solicitudes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microgeneradores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mini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bajo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términos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3.7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Módulo 3 de PRODIST.</a:t>
            </a:r>
          </a:p>
        </p:txBody>
      </p:sp>
    </p:spTree>
    <p:extLst>
      <p:ext uri="{BB962C8B-B14F-4D97-AF65-F5344CB8AC3E}">
        <p14:creationId xmlns:p14="http://schemas.microsoft.com/office/powerpoint/2010/main" val="13261879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C92D4ADC8648346B7073A8FC39270D8" ma:contentTypeVersion="7" ma:contentTypeDescription="Crear nuevo documento." ma:contentTypeScope="" ma:versionID="27fd30837801416c897795f86eaf79c3">
  <xsd:schema xmlns:xsd="http://www.w3.org/2001/XMLSchema" xmlns:xs="http://www.w3.org/2001/XMLSchema" xmlns:p="http://schemas.microsoft.com/office/2006/metadata/properties" xmlns:ns2="ddbe0ab4-5a56-490b-8f82-91038a55f73c" targetNamespace="http://schemas.microsoft.com/office/2006/metadata/properties" ma:root="true" ma:fieldsID="7953153ea5e10f1110f5b4635c5bff82" ns2:_="">
    <xsd:import namespace="ddbe0ab4-5a56-490b-8f82-91038a55f7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be0ab4-5a56-490b-8f82-91038a55f7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333DE2D-2588-4E65-9DF3-A66CF906BE84}"/>
</file>

<file path=customXml/itemProps2.xml><?xml version="1.0" encoding="utf-8"?>
<ds:datastoreItem xmlns:ds="http://schemas.openxmlformats.org/officeDocument/2006/customXml" ds:itemID="{76D5324A-4CE9-4ED4-A156-EDF557D9896E}"/>
</file>

<file path=customXml/itemProps3.xml><?xml version="1.0" encoding="utf-8"?>
<ds:datastoreItem xmlns:ds="http://schemas.openxmlformats.org/officeDocument/2006/customXml" ds:itemID="{81078AA0-E617-4402-9939-C6A7EF3567B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3946</Words>
  <Application>Microsoft Office PowerPoint</Application>
  <PresentationFormat>Panorámica</PresentationFormat>
  <Paragraphs>220</Paragraphs>
  <Slides>36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0" baseType="lpstr">
      <vt:lpstr>Arial</vt:lpstr>
      <vt:lpstr>Calibri</vt:lpstr>
      <vt:lpstr>Calibri Light</vt:lpstr>
      <vt:lpstr>Tema do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Gracias!   Eng. Armando Silva Filho e Cláudio Mesquita  armandosfilho@gmail.com econel@econel.com.br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Inyección de Generación Distribuida en la Red Eléctrica de Baja y Media Tensión de Bolivia </dc:title>
  <dc:creator>FERNANDO BARBOSA SILVA</dc:creator>
  <cp:lastModifiedBy>Prada Rivero, Alejandra Faviola GIZ BO</cp:lastModifiedBy>
  <cp:revision>38</cp:revision>
  <dcterms:created xsi:type="dcterms:W3CDTF">2020-02-01T02:22:50Z</dcterms:created>
  <dcterms:modified xsi:type="dcterms:W3CDTF">2020-02-20T14:18:56Z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0x0101003C92D4ADC8648346B7073A8FC39270D8</vt:lpwstr>
  </property>
</Properties>
</file>